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3"/>
  </p:notesMasterIdLst>
  <p:sldIdLst>
    <p:sldId id="291" r:id="rId5"/>
    <p:sldId id="375" r:id="rId6"/>
    <p:sldId id="386" r:id="rId7"/>
    <p:sldId id="473" r:id="rId8"/>
    <p:sldId id="475" r:id="rId9"/>
    <p:sldId id="474" r:id="rId10"/>
    <p:sldId id="476" r:id="rId11"/>
    <p:sldId id="477" r:id="rId12"/>
    <p:sldId id="387" r:id="rId13"/>
    <p:sldId id="479" r:id="rId14"/>
    <p:sldId id="485" r:id="rId15"/>
    <p:sldId id="486" r:id="rId16"/>
    <p:sldId id="487" r:id="rId17"/>
    <p:sldId id="489" r:id="rId18"/>
    <p:sldId id="478" r:id="rId19"/>
    <p:sldId id="472" r:id="rId20"/>
    <p:sldId id="484" r:id="rId21"/>
    <p:sldId id="482" r:id="rId22"/>
    <p:sldId id="491" r:id="rId23"/>
    <p:sldId id="483" r:id="rId24"/>
    <p:sldId id="493" r:id="rId25"/>
    <p:sldId id="498" r:id="rId26"/>
    <p:sldId id="490" r:id="rId27"/>
    <p:sldId id="496" r:id="rId28"/>
    <p:sldId id="497" r:id="rId29"/>
    <p:sldId id="499" r:id="rId30"/>
    <p:sldId id="500" r:id="rId31"/>
    <p:sldId id="501" r:id="rId32"/>
    <p:sldId id="492" r:id="rId33"/>
    <p:sldId id="481" r:id="rId34"/>
    <p:sldId id="416" r:id="rId35"/>
    <p:sldId id="495" r:id="rId36"/>
    <p:sldId id="494" r:id="rId37"/>
    <p:sldId id="503" r:id="rId38"/>
    <p:sldId id="502" r:id="rId39"/>
    <p:sldId id="513" r:id="rId40"/>
    <p:sldId id="506" r:id="rId41"/>
    <p:sldId id="514" r:id="rId42"/>
    <p:sldId id="507" r:id="rId43"/>
    <p:sldId id="516" r:id="rId44"/>
    <p:sldId id="508" r:id="rId45"/>
    <p:sldId id="518" r:id="rId46"/>
    <p:sldId id="517" r:id="rId47"/>
    <p:sldId id="519" r:id="rId48"/>
    <p:sldId id="520" r:id="rId49"/>
    <p:sldId id="505" r:id="rId50"/>
    <p:sldId id="504" r:id="rId51"/>
    <p:sldId id="511" r:id="rId52"/>
    <p:sldId id="521" r:id="rId53"/>
    <p:sldId id="512" r:id="rId54"/>
    <p:sldId id="522" r:id="rId55"/>
    <p:sldId id="524" r:id="rId56"/>
    <p:sldId id="523" r:id="rId57"/>
    <p:sldId id="525" r:id="rId58"/>
    <p:sldId id="528" r:id="rId59"/>
    <p:sldId id="527" r:id="rId60"/>
    <p:sldId id="526" r:id="rId61"/>
    <p:sldId id="395"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386" autoAdjust="0"/>
  </p:normalViewPr>
  <p:slideViewPr>
    <p:cSldViewPr snapToGrid="0">
      <p:cViewPr varScale="1">
        <p:scale>
          <a:sx n="107" d="100"/>
          <a:sy n="107" d="100"/>
        </p:scale>
        <p:origin x="612"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notesMaster" Target="notesMasters/notesMaster1.xml"/><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7/02/2024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2/7/2024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2/7/2024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2/7/2024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2/7/2024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2/7/2024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2/7/2024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2/7/2024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2/7/2024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2/7/2024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2/7/2024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2/7/2024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2/7/2024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2/7/2024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err="1"/>
              <a:t>Agillity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a:t>
            </a:r>
            <a:r>
              <a:rPr lang="nl-BE" dirty="0" err="1"/>
              <a:t>waterfall</a:t>
            </a:r>
            <a:r>
              <a:rPr lang="nl-BE" dirty="0"/>
              <a:t> methode)</a:t>
            </a:r>
          </a:p>
          <a:p>
            <a:pPr lvl="1"/>
            <a:r>
              <a:rPr lang="nl-BE" dirty="0"/>
              <a:t>Traditionele methoden waren log, zorgde voor veel papierwerk en documentatie en zorgde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lnSpcReduction="10000"/>
          </a:bodyPr>
          <a:lstStyle/>
          <a:p>
            <a:r>
              <a:rPr lang="nl-BE" dirty="0">
                <a:solidFill>
                  <a:srgbClr val="FFFFFF"/>
                </a:solidFill>
              </a:rPr>
              <a:t>In 2001 kwamen verschillende belangrijke pioniers in Utah samen voor een informele meeting te houden over de evolutie van adaptieve softwareontwikkeling.</a:t>
            </a:r>
          </a:p>
          <a:p>
            <a:pPr lvl="1"/>
            <a:r>
              <a:rPr lang="nl-BE" sz="2800" dirty="0">
                <a:solidFill>
                  <a:srgbClr val="FFFFFF"/>
                </a:solidFill>
              </a:rPr>
              <a:t>Het gevolg van deze samenkomst was het ‘Agile Manifesto’. </a:t>
            </a:r>
          </a:p>
          <a:p>
            <a:r>
              <a:rPr lang="nl-BE" dirty="0">
                <a:solidFill>
                  <a:srgbClr val="FFFFFF"/>
                </a:solidFill>
              </a:rPr>
              <a:t>Het Agile Manifesto bevat </a:t>
            </a:r>
            <a:r>
              <a:rPr lang="nl-BE" b="1" dirty="0">
                <a:solidFill>
                  <a:srgbClr val="FFFFFF"/>
                </a:solidFill>
              </a:rPr>
              <a:t>vier kenwaarden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als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voor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hebben,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benadrukt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 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pic>
        <p:nvPicPr>
          <p:cNvPr id="32" name="pic">
            <a:extLst>
              <a:ext uri="{FF2B5EF4-FFF2-40B4-BE49-F238E27FC236}">
                <a16:creationId xmlns:a16="http://schemas.microsoft.com/office/drawing/2014/main" id="{E7191972-359F-536E-F136-6C727ADBDFD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1209477" y="5478023"/>
            <a:ext cx="1367818" cy="867397"/>
          </a:xfrm>
          <a:prstGeom prst="rect">
            <a:avLst/>
          </a:prstGeom>
        </p:spPr>
      </p:pic>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vergaart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 ontwikkeling besproken, eventuele globale tijd inschattingen, budget 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afgelopen sprint geëvalueerd,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eventueel wijzigingen voorgesteld. Eveneens is het mogelijk om de toekomstige duurtijd van een sprint aan te passen aan de huidige realiteit.</a:t>
            </a:r>
          </a:p>
          <a:p>
            <a:pPr lvl="1"/>
            <a:endParaRPr lang="nl-BE" dirty="0"/>
          </a:p>
          <a:p>
            <a:r>
              <a:rPr lang="nl-BE" dirty="0"/>
              <a:t>Aan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 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als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een maand zijn.</a:t>
            </a:r>
          </a:p>
          <a:p>
            <a:pPr lvl="2"/>
            <a:r>
              <a:rPr lang="nl-BE" dirty="0"/>
              <a:t>Kortere sprints laten toe om zoveel mogelijk te leren tijdens het ontwikkelproces en zodanig onze werkwijze aan te passen om de toekomstige sprints steeds te verbeteren. </a:t>
            </a:r>
          </a:p>
          <a:p>
            <a:pPr lvl="2"/>
            <a:r>
              <a:rPr lang="nl-BE" dirty="0"/>
              <a:t>Maar 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 leden, problemen en vertragingen worden hier vermeld en bevordert snelle beslissingen om deze zaken aan te pakken.</a:t>
            </a:r>
          </a:p>
          <a:p>
            <a:pPr lvl="2"/>
            <a:r>
              <a:rPr lang="nl-BE" dirty="0"/>
              <a:t>De focus op de Sprint Goal is het allerbelangrijkste doel van deze meeting.</a:t>
            </a:r>
          </a:p>
          <a:p>
            <a:pPr lvl="2"/>
            <a:r>
              <a:rPr lang="nl-BE" dirty="0"/>
              <a:t>Indien er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maar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a:t>
            </a:r>
            <a:r>
              <a:rPr lang="nl-BE" dirty="0" err="1"/>
              <a:t>waterfall</a:t>
            </a:r>
            <a:r>
              <a:rPr lang="nl-BE" dirty="0"/>
              <a:t> 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verloop te kunnen inschatten.</a:t>
            </a:r>
          </a:p>
          <a:p>
            <a:r>
              <a:rPr lang="nl-BE" dirty="0"/>
              <a:t>Wat kan er gedaan worden als we zien als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a:t>
            </a:r>
            <a:r>
              <a:rPr lang="nl-BE"/>
              <a:t>functie staan </a:t>
            </a:r>
            <a:r>
              <a:rPr lang="nl-BE" dirty="0"/>
              <a:t>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a:t>
            </a:r>
            <a:r>
              <a:rPr lang="nl-BE" dirty="0" err="1"/>
              <a:t>Procuct</a:t>
            </a:r>
            <a:r>
              <a:rPr lang="nl-BE" dirty="0"/>
              <a: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 leden samen en zijn er eventueel conflicten?</a:t>
            </a:r>
          </a:p>
          <a:p>
            <a:pPr lvl="2"/>
            <a:r>
              <a:rPr lang="nl-BE" dirty="0"/>
              <a:t>Waren er technische issues en hoe kunnen we in de toekomst als team oplossen?</a:t>
            </a:r>
          </a:p>
          <a:p>
            <a:pPr lvl="2"/>
            <a:r>
              <a:rPr lang="nl-BE" dirty="0"/>
              <a:t>Welke tools kunnen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als een maand is).</a:t>
            </a:r>
          </a:p>
          <a:p>
            <a:pPr lvl="1"/>
            <a:r>
              <a:rPr lang="nl-BE" dirty="0"/>
              <a:t>Er kunnen ook nieuwe werk items voortvloeien uit de technische problemen of verbeteringen die nodig zijn voor de toekomstige ontwikkelingen.</a:t>
            </a:r>
          </a:p>
          <a:p>
            <a:pPr lvl="2"/>
            <a:r>
              <a:rPr lang="nl-BE" dirty="0"/>
              <a:t>De Product Owner voegt die items toe aan de Product Backlog om in volgende of latere Sprints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Sprint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zeel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een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wordt de huidige Sprint onmiddellijk beëindigt.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a:t>
            </a:r>
            <a:r>
              <a:rPr lang="nl-BE" dirty="0" err="1"/>
              <a:t>niewe</a:t>
            </a:r>
            <a:r>
              <a:rPr lang="nl-BE" dirty="0"/>
              <a:t> items of taken toevoegen aan de Sprint Backlog.</a:t>
            </a:r>
          </a:p>
          <a:p>
            <a:pPr lvl="1"/>
            <a:r>
              <a:rPr lang="nl-BE" dirty="0"/>
              <a:t>Als we zien dat door de opgedane kennis sommige items overbodig worden kunnen in samenspraak met de Product Owner, deze verwijderd worden van de Sprint Backlog. Maar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incrementen</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dan moet die gebeuren in overleg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 methode biedt enkele grote voordelen:</a:t>
            </a:r>
          </a:p>
          <a:p>
            <a:pPr lvl="1"/>
            <a:r>
              <a:rPr lang="nl-NL" b="1" dirty="0"/>
              <a:t>Duidelijkheid en Structuur</a:t>
            </a:r>
            <a:r>
              <a:rPr lang="nl-NL" dirty="0"/>
              <a:t>: </a:t>
            </a:r>
          </a:p>
          <a:p>
            <a:pPr marL="914400" lvl="2" indent="0">
              <a:buNone/>
            </a:pPr>
            <a:r>
              <a:rPr lang="nl-NL" sz="2400" dirty="0"/>
              <a:t>De Watervalmethode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a:t>
            </a:r>
          </a:p>
          <a:p>
            <a:r>
              <a:rPr lang="nl-BE" dirty="0"/>
              <a:t>De Waterfall 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wel deels verkeerd kunnen zijn. Dit brengt ook de rest van de inschattingen in gedrang en kan er voor zogen dat heel het project zeer grote vertragingen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Maar 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pas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 methode is dus vooral zeer handig wanneer:</a:t>
            </a:r>
          </a:p>
          <a:p>
            <a:pPr lvl="1"/>
            <a:r>
              <a:rPr lang="nl-BE" dirty="0"/>
              <a:t>Voor producten met een zeer duidelijk afgelijnde vereisten waarin geen (of zeer weinig) verandering in verwacht wordt.</a:t>
            </a:r>
          </a:p>
          <a:p>
            <a:pPr lvl="1"/>
            <a:r>
              <a:rPr lang="nl-BE" dirty="0"/>
              <a:t>De ontwikkel 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 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50681D-B0B6-49B5-828E-2328806F6AA0}">
  <ds:schemaRefs>
    <ds:schemaRef ds:uri="http://schemas.microsoft.com/sharepoint/v3/contenttype/forms"/>
  </ds:schemaRefs>
</ds:datastoreItem>
</file>

<file path=customXml/itemProps2.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344</TotalTime>
  <Words>7512</Words>
  <Application>Microsoft Office PowerPoint</Application>
  <PresentationFormat>Widescreen</PresentationFormat>
  <Paragraphs>484</Paragraphs>
  <Slides>58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58</vt:i4>
      </vt:variant>
    </vt:vector>
  </HeadingPairs>
  <TitlesOfParts>
    <vt:vector size="64"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Agile</vt:lpstr>
      <vt:lpstr>Agillity,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137</cp:revision>
  <dcterms:created xsi:type="dcterms:W3CDTF">2019-02-03T09:23:57Z</dcterms:created>
  <dcterms:modified xsi:type="dcterms:W3CDTF">2024-02-07T14:20:00Z</dcterms:modified>
</cp:coreProperties>
</file>

<file path=docProps/thumbnail.jpeg>
</file>